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111111"/>
    <a:srgbClr val="0A0A0A"/>
    <a:srgbClr val="180000"/>
    <a:srgbClr val="00002E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8" autoAdjust="0"/>
    <p:restoredTop sz="83560" autoAdjust="0"/>
  </p:normalViewPr>
  <p:slideViewPr>
    <p:cSldViewPr>
      <p:cViewPr varScale="1">
        <p:scale>
          <a:sx n="90" d="100"/>
          <a:sy n="90" d="100"/>
        </p:scale>
        <p:origin x="-7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FA5A2-9AFF-4539-8237-5E2B65271E6B}" type="datetimeFigureOut">
              <a:rPr lang="ko-KR" altLang="en-US" smtClean="0"/>
              <a:pPr/>
              <a:t>2009-07-22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06F0A-2B30-4800-BC1B-3D88BA215A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06F0A-2B30-4800-BC1B-3D88BA215A27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r">
              <a:defRPr sz="3600" b="1" baseline="0"/>
            </a:lvl1pPr>
          </a:lstStyle>
          <a:p>
            <a:r>
              <a:rPr lang="en-US" altLang="ko-KR" dirty="0" smtClean="0"/>
              <a:t>Introduction to Networking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071670" y="3886200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dirty="0" smtClean="0"/>
              <a:t>SPARCS 08`</a:t>
            </a:r>
          </a:p>
          <a:p>
            <a:r>
              <a:rPr lang="ko-KR" altLang="en-US" dirty="0" smtClean="0"/>
              <a:t>서우석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pipoket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en-US" altLang="ko-KR" dirty="0" smtClean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0117" y="260700"/>
            <a:ext cx="646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solidFill>
                  <a:schemeClr val="bg1"/>
                </a:solidFill>
              </a:rPr>
              <a:t>▶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65000"/>
                <a:lumOff val="35000"/>
              </a:schemeClr>
            </a:gs>
            <a:gs pos="25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SPARCS</a:t>
            </a:r>
            <a:endParaRPr lang="en-US" altLang="ko-KR" dirty="0" smtClean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77D70-5996-420B-BC01-FB7240BB4B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1" hangingPunct="1">
        <a:spcBef>
          <a:spcPct val="0"/>
        </a:spcBef>
        <a:buNone/>
        <a:defRPr sz="3600" b="1" kern="1200">
          <a:ln>
            <a:noFill/>
          </a:ln>
          <a:solidFill>
            <a:schemeClr val="bg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ln>
            <a:noFill/>
          </a:ln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ln>
            <a:noFill/>
          </a:ln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ln>
            <a:noFill/>
          </a:ln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ln>
            <a:noFill/>
          </a:ln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ln>
            <a:noFill/>
          </a:ln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/>
              <a:t>Introduction to </a:t>
            </a:r>
            <a:r>
              <a:rPr lang="en-US" altLang="ko-KR" sz="4000" dirty="0" err="1" smtClean="0"/>
              <a:t>Django</a:t>
            </a:r>
            <a:r>
              <a:rPr lang="en-US" altLang="ko-KR" sz="4000" dirty="0" smtClean="0"/>
              <a:t> #3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anchor="b" anchorCtr="0">
            <a:normAutofit/>
          </a:bodyPr>
          <a:lstStyle/>
          <a:p>
            <a:r>
              <a:rPr lang="en-US" altLang="ko-KR" sz="2400" dirty="0" smtClean="0"/>
              <a:t>SPARCS `08 </a:t>
            </a:r>
          </a:p>
          <a:p>
            <a:r>
              <a:rPr lang="ko-KR" altLang="en-US" sz="2400" dirty="0" smtClean="0"/>
              <a:t>서우석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pipoket</a:t>
            </a:r>
            <a:r>
              <a:rPr lang="en-US" altLang="ko-KR" sz="2400" dirty="0" smtClean="0"/>
              <a:t>)</a:t>
            </a:r>
            <a:endParaRPr lang="ko-KR" altLang="en-US" sz="2400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42910" y="2143116"/>
            <a:ext cx="7772400" cy="469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`09 Summer SP</a:t>
            </a:r>
            <a:r>
              <a:rPr lang="en-US" altLang="ko-KR" sz="1400" b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ARCS</a:t>
            </a:r>
            <a:r>
              <a:rPr lang="en-US" altLang="ko-KR" sz="2000" b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 Seminar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</a:t>
            </a:fld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Difference!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ko-KR" dirty="0" smtClean="0"/>
              <a:t>You don`t know SQL</a:t>
            </a:r>
          </a:p>
          <a:p>
            <a:pPr algn="ctr">
              <a:buNone/>
            </a:pPr>
            <a:r>
              <a:rPr lang="en-US" altLang="ko-KR" dirty="0" smtClean="0"/>
              <a:t>You don`t know DBMS</a:t>
            </a:r>
          </a:p>
          <a:p>
            <a:pPr algn="ctr">
              <a:buNone/>
            </a:pPr>
            <a:r>
              <a:rPr lang="en-US" altLang="ko-KR" dirty="0" smtClean="0"/>
              <a:t>You only know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know python!</a:t>
            </a:r>
            <a:r>
              <a:rPr lang="en-US" altLang="ko-KR" sz="4000" b="1" dirty="0" smtClean="0"/>
              <a:t> OK!</a:t>
            </a:r>
            <a:endParaRPr lang="ko-KR" altLang="en-US" sz="4000" b="1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Creating Table</a:t>
            </a:r>
            <a:endParaRPr lang="ko-KR" alt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51" t="3808" r="38906" b="72431"/>
          <a:stretch>
            <a:fillRect/>
          </a:stretch>
        </p:blipFill>
        <p:spPr bwMode="auto">
          <a:xfrm>
            <a:off x="1071538" y="2000240"/>
            <a:ext cx="697896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내용 개체 틀 2"/>
          <p:cNvSpPr txBox="1">
            <a:spLocks/>
          </p:cNvSpPr>
          <p:nvPr/>
        </p:nvSpPr>
        <p:spPr>
          <a:xfrm>
            <a:off x="1000100" y="1142984"/>
            <a:ext cx="3143272" cy="642942"/>
          </a:xfrm>
          <a:prstGeom prst="rect">
            <a:avLst/>
          </a:prstGeom>
          <a:solidFill>
            <a:srgbClr val="0A0A0A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800" dirty="0" smtClean="0">
                <a:solidFill>
                  <a:schemeClr val="bg1"/>
                </a:solidFill>
              </a:rPr>
              <a:t>models.py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357158" y="4714884"/>
            <a:ext cx="8329642" cy="1768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Table is also Object!</a:t>
            </a:r>
          </a:p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3200" noProof="0" dirty="0" smtClean="0">
                <a:solidFill>
                  <a:schemeClr val="bg1"/>
                </a:solidFill>
              </a:rPr>
              <a:t>Making Class == Making Table</a:t>
            </a:r>
            <a:endParaRPr kumimoji="0" lang="en-US" altLang="ko-K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11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Creating Table </a:t>
            </a:r>
            <a:r>
              <a:rPr lang="en-US" altLang="ko-KR" sz="2000" dirty="0" smtClean="0"/>
              <a:t>– Field Types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785786" y="1785926"/>
          <a:ext cx="7572428" cy="3714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/>
                <a:gridCol w="3786214"/>
              </a:tblGrid>
              <a:tr h="6191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Data Type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Field Name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6191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integer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IntegerField</a:t>
                      </a:r>
                      <a:r>
                        <a:rPr lang="en-US" altLang="ko-KR" sz="2000" dirty="0" smtClean="0"/>
                        <a:t>()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6191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string (length fixed)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CharField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en-US" altLang="ko-KR" sz="2000" dirty="0" err="1" smtClean="0"/>
                        <a:t>max_length</a:t>
                      </a:r>
                      <a:r>
                        <a:rPr lang="en-US" altLang="ko-KR" sz="2000" dirty="0" smtClean="0"/>
                        <a:t>=100)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6191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smtClean="0"/>
                        <a:t>string (long length)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TextField</a:t>
                      </a:r>
                      <a:r>
                        <a:rPr lang="en-US" altLang="ko-KR" sz="2000" dirty="0" smtClean="0"/>
                        <a:t>()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6191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datetime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DateTimeField</a:t>
                      </a:r>
                      <a:r>
                        <a:rPr lang="en-US" altLang="ko-KR" sz="2000" dirty="0" smtClean="0"/>
                        <a:t>()</a:t>
                      </a:r>
                      <a:endParaRPr lang="ko-KR" altLang="en-US" sz="2000" dirty="0"/>
                    </a:p>
                  </a:txBody>
                  <a:tcPr anchor="ctr"/>
                </a:tc>
              </a:tr>
              <a:tr h="6191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boolean</a:t>
                      </a:r>
                      <a:endParaRPr lang="ko-KR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 err="1" smtClean="0"/>
                        <a:t>BooleanField</a:t>
                      </a:r>
                      <a:r>
                        <a:rPr lang="en-US" altLang="ko-KR" sz="2000" dirty="0" smtClean="0"/>
                        <a:t>()</a:t>
                      </a:r>
                      <a:endParaRPr lang="ko-KR" alt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12</a:t>
            </a:fld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Notify </a:t>
            </a:r>
            <a:r>
              <a:rPr lang="en-US" altLang="ko-KR" dirty="0" err="1" smtClean="0"/>
              <a:t>Django</a:t>
            </a:r>
            <a:r>
              <a:rPr lang="en-US" altLang="ko-KR" dirty="0" smtClean="0"/>
              <a:t> about Table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13</a:t>
            </a:fld>
            <a:endParaRPr lang="ko-KR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494" t="61215" r="30937" b="5016"/>
          <a:stretch>
            <a:fillRect/>
          </a:stretch>
        </p:blipFill>
        <p:spPr bwMode="auto">
          <a:xfrm>
            <a:off x="1071538" y="1785926"/>
            <a:ext cx="7011915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직선 연결선 7"/>
          <p:cNvCxnSpPr/>
          <p:nvPr/>
        </p:nvCxnSpPr>
        <p:spPr>
          <a:xfrm>
            <a:off x="2000232" y="5000636"/>
            <a:ext cx="2214578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내용 개체 틀 2"/>
          <p:cNvSpPr txBox="1">
            <a:spLocks/>
          </p:cNvSpPr>
          <p:nvPr/>
        </p:nvSpPr>
        <p:spPr>
          <a:xfrm>
            <a:off x="357158" y="4929198"/>
            <a:ext cx="8329642" cy="1768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your application with models.py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071538" y="1071546"/>
            <a:ext cx="3143272" cy="642942"/>
          </a:xfrm>
          <a:prstGeom prst="rect">
            <a:avLst/>
          </a:prstGeom>
          <a:solidFill>
            <a:srgbClr val="0A0A0A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800" dirty="0" smtClean="0">
                <a:solidFill>
                  <a:schemeClr val="bg1"/>
                </a:solidFill>
              </a:rPr>
              <a:t>settings.py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Adding Data</a:t>
            </a:r>
            <a:endParaRPr lang="ko-KR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2851" t="3808" r="38906" b="84311"/>
          <a:stretch>
            <a:fillRect/>
          </a:stretch>
        </p:blipFill>
        <p:spPr bwMode="auto">
          <a:xfrm>
            <a:off x="1000100" y="1214422"/>
            <a:ext cx="697896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851" t="29661" r="48613" b="46186"/>
          <a:stretch>
            <a:fillRect/>
          </a:stretch>
        </p:blipFill>
        <p:spPr bwMode="auto">
          <a:xfrm>
            <a:off x="1071538" y="3000372"/>
            <a:ext cx="5483159" cy="260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모서리가 둥근 사각형 설명선 5"/>
          <p:cNvSpPr/>
          <p:nvPr/>
        </p:nvSpPr>
        <p:spPr>
          <a:xfrm>
            <a:off x="5715008" y="4357694"/>
            <a:ext cx="3143272" cy="500066"/>
          </a:xfrm>
          <a:prstGeom prst="wedgeRoundRectCallout">
            <a:avLst>
              <a:gd name="adj1" fmla="val -98106"/>
              <a:gd name="adj2" fmla="val 26546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Row is also Object!</a:t>
            </a:r>
            <a:endParaRPr lang="ko-KR" altLang="en-US" sz="2000" dirty="0"/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2786050" y="6072206"/>
            <a:ext cx="3929090" cy="500066"/>
          </a:xfrm>
          <a:prstGeom prst="wedgeRoundRectCallout">
            <a:avLst>
              <a:gd name="adj1" fmla="val -41232"/>
              <a:gd name="adj2" fmla="val -160419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YOU NEED THIS TO SAVE</a:t>
            </a:r>
            <a:endParaRPr lang="ko-KR" altLang="en-US" sz="2000" dirty="0"/>
          </a:p>
        </p:txBody>
      </p:sp>
      <p:sp>
        <p:nvSpPr>
          <p:cNvPr id="9" name="날짜 개체 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14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256" t="29545" r="30603" b="39260"/>
          <a:stretch>
            <a:fillRect/>
          </a:stretch>
        </p:blipFill>
        <p:spPr bwMode="auto">
          <a:xfrm>
            <a:off x="1214414" y="2786058"/>
            <a:ext cx="6934317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Retrieving data</a:t>
            </a:r>
            <a:endParaRPr lang="ko-KR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2851" t="3808" r="38906" b="84311"/>
          <a:stretch>
            <a:fillRect/>
          </a:stretch>
        </p:blipFill>
        <p:spPr bwMode="auto">
          <a:xfrm>
            <a:off x="1214414" y="1142984"/>
            <a:ext cx="697896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사각형 설명선 6"/>
          <p:cNvSpPr/>
          <p:nvPr/>
        </p:nvSpPr>
        <p:spPr>
          <a:xfrm>
            <a:off x="5786446" y="4572008"/>
            <a:ext cx="3143272" cy="500066"/>
          </a:xfrm>
          <a:prstGeom prst="wedgeRoundRectCallout">
            <a:avLst>
              <a:gd name="adj1" fmla="val -38945"/>
              <a:gd name="adj2" fmla="val -113165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Getting row object </a:t>
            </a:r>
            <a:endParaRPr lang="ko-KR" altLang="en-US" sz="2000" dirty="0"/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0" y="4429132"/>
            <a:ext cx="2428860" cy="500066"/>
          </a:xfrm>
          <a:prstGeom prst="wedgeRoundRectCallout">
            <a:avLst>
              <a:gd name="adj1" fmla="val 59618"/>
              <a:gd name="adj2" fmla="val -43309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When not found</a:t>
            </a:r>
            <a:endParaRPr lang="ko-KR" altLang="en-US" sz="2000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5500694" y="5929330"/>
            <a:ext cx="3143272" cy="500066"/>
          </a:xfrm>
          <a:prstGeom prst="wedgeRoundRectCallout">
            <a:avLst>
              <a:gd name="adj1" fmla="val 2893"/>
              <a:gd name="adj2" fmla="val -154256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Row == Object !!</a:t>
            </a:r>
            <a:endParaRPr lang="ko-KR" altLang="en-US" sz="2000" dirty="0"/>
          </a:p>
        </p:txBody>
      </p:sp>
      <p:sp>
        <p:nvSpPr>
          <p:cNvPr id="11" name="날짜 개체 틀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15</a:t>
            </a:fld>
            <a:endParaRPr lang="ko-KR" altLang="en-US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233" t="34477" r="45050" b="34522"/>
          <a:stretch>
            <a:fillRect/>
          </a:stretch>
        </p:blipFill>
        <p:spPr bwMode="auto">
          <a:xfrm>
            <a:off x="1214414" y="2786058"/>
            <a:ext cx="560604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Modifying data</a:t>
            </a:r>
            <a:endParaRPr lang="ko-KR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2851" t="3808" r="38906" b="84311"/>
          <a:stretch>
            <a:fillRect/>
          </a:stretch>
        </p:blipFill>
        <p:spPr bwMode="auto">
          <a:xfrm>
            <a:off x="1214414" y="1142984"/>
            <a:ext cx="697896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모서리가 둥근 사각형 설명선 5"/>
          <p:cNvSpPr/>
          <p:nvPr/>
        </p:nvSpPr>
        <p:spPr>
          <a:xfrm>
            <a:off x="6000728" y="3908999"/>
            <a:ext cx="3143272" cy="500066"/>
          </a:xfrm>
          <a:prstGeom prst="wedgeRoundRectCallout">
            <a:avLst>
              <a:gd name="adj1" fmla="val -33061"/>
              <a:gd name="adj2" fmla="val 82018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Get object to modify</a:t>
            </a:r>
            <a:endParaRPr lang="ko-KR" altLang="en-US" sz="2000" dirty="0"/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5429256" y="4857760"/>
            <a:ext cx="3143272" cy="500066"/>
          </a:xfrm>
          <a:prstGeom prst="wedgeRoundRectCallout">
            <a:avLst>
              <a:gd name="adj1" fmla="val -33061"/>
              <a:gd name="adj2" fmla="val 82018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Modify and Save!</a:t>
            </a:r>
            <a:endParaRPr lang="ko-KR" altLang="en-US" sz="2000" dirty="0"/>
          </a:p>
        </p:txBody>
      </p:sp>
      <p:sp>
        <p:nvSpPr>
          <p:cNvPr id="9" name="날짜 개체 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16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Deleting data</a:t>
            </a:r>
            <a:endParaRPr lang="ko-KR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2851" t="3808" r="38906" b="84311"/>
          <a:stretch>
            <a:fillRect/>
          </a:stretch>
        </p:blipFill>
        <p:spPr bwMode="auto">
          <a:xfrm>
            <a:off x="1214414" y="1142984"/>
            <a:ext cx="697896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533" t="67940" r="45612" b="6122"/>
          <a:stretch>
            <a:fillRect/>
          </a:stretch>
        </p:blipFill>
        <p:spPr bwMode="auto">
          <a:xfrm>
            <a:off x="1214414" y="2786058"/>
            <a:ext cx="5841785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모서리가 둥근 사각형 설명선 5"/>
          <p:cNvSpPr/>
          <p:nvPr/>
        </p:nvSpPr>
        <p:spPr>
          <a:xfrm>
            <a:off x="6000728" y="3714752"/>
            <a:ext cx="3143272" cy="500066"/>
          </a:xfrm>
          <a:prstGeom prst="wedgeRoundRectCallout">
            <a:avLst>
              <a:gd name="adj1" fmla="val -33061"/>
              <a:gd name="adj2" fmla="val 82018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Get object to delete</a:t>
            </a:r>
            <a:endParaRPr lang="ko-KR" altLang="en-US" sz="2000" dirty="0"/>
          </a:p>
        </p:txBody>
      </p:sp>
      <p:sp>
        <p:nvSpPr>
          <p:cNvPr id="7" name="모서리가 둥근 사각형 설명선 6"/>
          <p:cNvSpPr/>
          <p:nvPr/>
        </p:nvSpPr>
        <p:spPr>
          <a:xfrm>
            <a:off x="4500562" y="4786322"/>
            <a:ext cx="3143272" cy="500066"/>
          </a:xfrm>
          <a:prstGeom prst="wedgeRoundRectCallout">
            <a:avLst>
              <a:gd name="adj1" fmla="val -33061"/>
              <a:gd name="adj2" fmla="val 82018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Delete!</a:t>
            </a:r>
            <a:endParaRPr lang="ko-KR" altLang="en-US" sz="2000" dirty="0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17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b="1" dirty="0" smtClean="0"/>
              <a:t>Table</a:t>
            </a:r>
            <a:r>
              <a:rPr lang="en-US" altLang="ko-KR" dirty="0" smtClean="0"/>
              <a:t>	 Define class in models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b="1" dirty="0" smtClean="0"/>
              <a:t>Column</a:t>
            </a:r>
            <a:r>
              <a:rPr lang="en-US" altLang="ko-KR" dirty="0" smtClean="0"/>
              <a:t>	 Define Fields in class of models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b="1" dirty="0" smtClean="0"/>
              <a:t>Row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/>
              <a:t>	Create	 Object with class in models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/>
              <a:t>	Get	 Function in class of models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/>
              <a:t>	Modify	 Get object, Modify and Save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dirty="0" smtClean="0"/>
              <a:t>	Delete	 Get object, Call delete function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Practice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ko-KR" dirty="0" smtClean="0"/>
              <a:t>Change homework of 2 weeks ago.</a:t>
            </a:r>
          </a:p>
          <a:p>
            <a:pPr algn="ctr">
              <a:buNone/>
            </a:pPr>
            <a:r>
              <a:rPr lang="en-US" altLang="ko-KR" dirty="0" smtClean="0"/>
              <a:t>Make it work with database.</a:t>
            </a:r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/>
              <a:t>…..</a:t>
            </a:r>
          </a:p>
          <a:p>
            <a:pPr algn="ctr">
              <a:buNone/>
            </a:pPr>
            <a:r>
              <a:rPr lang="en-US" altLang="ko-KR" b="1" dirty="0" smtClean="0"/>
              <a:t>Okay, Let`s do it together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You know Database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4810" y="1214422"/>
            <a:ext cx="4471990" cy="4911741"/>
          </a:xfrm>
        </p:spPr>
        <p:txBody>
          <a:bodyPr anchor="ctr"/>
          <a:lstStyle/>
          <a:p>
            <a:pPr algn="ctr">
              <a:buNone/>
            </a:pPr>
            <a:r>
              <a:rPr lang="en-US" altLang="ko-KR" dirty="0" smtClean="0"/>
              <a:t>Table</a:t>
            </a:r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/>
              <a:t>Row</a:t>
            </a:r>
            <a:r>
              <a:rPr lang="ko-KR" altLang="en-US" dirty="0" smtClean="0"/>
              <a:t> </a:t>
            </a:r>
            <a:r>
              <a:rPr lang="en-US" altLang="ko-KR" sz="1800" dirty="0" smtClean="0"/>
              <a:t>Record</a:t>
            </a:r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/>
              <a:t>Column </a:t>
            </a:r>
            <a:r>
              <a:rPr lang="en-US" altLang="ko-KR" sz="1800" dirty="0" smtClean="0"/>
              <a:t>Attribute</a:t>
            </a:r>
            <a:endParaRPr lang="en-US" altLang="ko-KR" sz="2000" dirty="0" smtClean="0"/>
          </a:p>
        </p:txBody>
      </p:sp>
      <p:sp>
        <p:nvSpPr>
          <p:cNvPr id="4" name="원통 3"/>
          <p:cNvSpPr/>
          <p:nvPr/>
        </p:nvSpPr>
        <p:spPr>
          <a:xfrm>
            <a:off x="1214414" y="2000240"/>
            <a:ext cx="2714644" cy="3286148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</a:t>
            </a:r>
          </a:p>
          <a:p>
            <a:pPr algn="ctr"/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(Relational</a:t>
            </a:r>
            <a:b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DBMS)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Relational DB Format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928662" y="2571744"/>
          <a:ext cx="5929354" cy="307183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876835"/>
                <a:gridCol w="1756846"/>
                <a:gridCol w="1295673"/>
              </a:tblGrid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STUDENT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Age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20080001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20080002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Mike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20080003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20080004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Anna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 dirty="0"/>
                        <a:t>20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모서리가 둥근 사각형 설명선 6"/>
          <p:cNvSpPr/>
          <p:nvPr/>
        </p:nvSpPr>
        <p:spPr>
          <a:xfrm>
            <a:off x="3214678" y="1714488"/>
            <a:ext cx="1928826" cy="500066"/>
          </a:xfrm>
          <a:prstGeom prst="wedgeRoundRectCallout">
            <a:avLst>
              <a:gd name="adj1" fmla="val -49101"/>
              <a:gd name="adj2" fmla="val 155983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Table</a:t>
            </a:r>
            <a:endParaRPr lang="ko-KR" altLang="en-US" sz="2000" dirty="0"/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6215074" y="2285992"/>
            <a:ext cx="1928826" cy="500066"/>
          </a:xfrm>
          <a:prstGeom prst="wedgeRoundRectCallout">
            <a:avLst>
              <a:gd name="adj1" fmla="val -49101"/>
              <a:gd name="adj2" fmla="val 155983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Column</a:t>
            </a:r>
            <a:endParaRPr lang="ko-KR" altLang="en-US" sz="2000" dirty="0"/>
          </a:p>
        </p:txBody>
      </p:sp>
      <p:grpSp>
        <p:nvGrpSpPr>
          <p:cNvPr id="14" name="그룹 13"/>
          <p:cNvGrpSpPr/>
          <p:nvPr/>
        </p:nvGrpSpPr>
        <p:grpSpPr>
          <a:xfrm>
            <a:off x="928662" y="3571876"/>
            <a:ext cx="7786742" cy="1285884"/>
            <a:chOff x="928662" y="3571876"/>
            <a:chExt cx="7786742" cy="1285884"/>
          </a:xfrm>
        </p:grpSpPr>
        <p:sp>
          <p:nvSpPr>
            <p:cNvPr id="9" name="직사각형 8"/>
            <p:cNvSpPr/>
            <p:nvPr/>
          </p:nvSpPr>
          <p:spPr>
            <a:xfrm>
              <a:off x="928662" y="3571876"/>
              <a:ext cx="5929354" cy="571504"/>
            </a:xfrm>
            <a:prstGeom prst="rect">
              <a:avLst/>
            </a:prstGeom>
            <a:noFill/>
            <a:ln w="571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모서리가 둥근 사각형 설명선 9"/>
            <p:cNvSpPr/>
            <p:nvPr/>
          </p:nvSpPr>
          <p:spPr>
            <a:xfrm>
              <a:off x="6786578" y="4357694"/>
              <a:ext cx="1928826" cy="500066"/>
            </a:xfrm>
            <a:prstGeom prst="wedgeRoundRectCallout">
              <a:avLst>
                <a:gd name="adj1" fmla="val -45372"/>
                <a:gd name="adj2" fmla="val -125492"/>
                <a:gd name="adj3" fmla="val 16667"/>
              </a:avLst>
            </a:prstGeom>
            <a:solidFill>
              <a:srgbClr val="111111"/>
            </a:soli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dirty="0" smtClean="0"/>
                <a:t>Row</a:t>
              </a:r>
              <a:endParaRPr lang="ko-KR" altLang="en-US" sz="2000" dirty="0"/>
            </a:p>
          </p:txBody>
        </p:sp>
      </p:grpSp>
      <p:sp>
        <p:nvSpPr>
          <p:cNvPr id="11" name="날짜 개체 틀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You already have it!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447" t="4142" r="23729" b="37080"/>
          <a:stretch>
            <a:fillRect/>
          </a:stretch>
        </p:blipFill>
        <p:spPr bwMode="auto">
          <a:xfrm>
            <a:off x="1000100" y="1285860"/>
            <a:ext cx="6405191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모서리가 둥근 사각형 설명선 4"/>
          <p:cNvSpPr/>
          <p:nvPr/>
        </p:nvSpPr>
        <p:spPr>
          <a:xfrm>
            <a:off x="3214678" y="2214554"/>
            <a:ext cx="4429156" cy="500066"/>
          </a:xfrm>
          <a:prstGeom prst="wedgeRoundRectCallout">
            <a:avLst>
              <a:gd name="adj1" fmla="val -49101"/>
              <a:gd name="adj2" fmla="val 155983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Your own “Database”!</a:t>
            </a:r>
            <a:endParaRPr lang="ko-KR" altLang="en-US" sz="2000" dirty="0"/>
          </a:p>
        </p:txBody>
      </p:sp>
      <p:sp>
        <p:nvSpPr>
          <p:cNvPr id="6" name="모서리가 둥근 사각형 설명선 5"/>
          <p:cNvSpPr/>
          <p:nvPr/>
        </p:nvSpPr>
        <p:spPr>
          <a:xfrm>
            <a:off x="3714744" y="4214818"/>
            <a:ext cx="4429156" cy="500066"/>
          </a:xfrm>
          <a:prstGeom prst="wedgeRoundRectCallout">
            <a:avLst>
              <a:gd name="adj1" fmla="val -51421"/>
              <a:gd name="adj2" fmla="val -160419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Your own “Format”</a:t>
            </a:r>
            <a:endParaRPr lang="ko-KR" altLang="en-US" sz="2000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What if?</a:t>
            </a:r>
            <a:endParaRPr lang="ko-KR" altLang="en-US" dirty="0"/>
          </a:p>
        </p:txBody>
      </p:sp>
      <p:pic>
        <p:nvPicPr>
          <p:cNvPr id="4" name="Picture 2" descr="http://upload.wikimedia.org/wikipedia/commons/thumb/c/c1/Computer-aj_aj_ashton_01.svg/320px-Computer-aj_aj_ashton_01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882" t="17647" r="1960" b="15686"/>
          <a:stretch>
            <a:fillRect/>
          </a:stretch>
        </p:blipFill>
        <p:spPr bwMode="auto">
          <a:xfrm>
            <a:off x="1071538" y="1571612"/>
            <a:ext cx="1876312" cy="1357322"/>
          </a:xfrm>
          <a:prstGeom prst="rect">
            <a:avLst/>
          </a:prstGeom>
          <a:noFill/>
        </p:spPr>
      </p:pic>
      <p:pic>
        <p:nvPicPr>
          <p:cNvPr id="5" name="Picture 2" descr="http://upload.wikimedia.org/wikipedia/commons/thumb/c/c1/Computer-aj_aj_ashton_01.svg/320px-Computer-aj_aj_ashton_01.svg.png"/>
          <p:cNvPicPr>
            <a:picLocks noChangeAspect="1" noChangeArrowheads="1"/>
          </p:cNvPicPr>
          <p:nvPr/>
        </p:nvPicPr>
        <p:blipFill>
          <a:blip r:embed="rId2" cstate="print"/>
          <a:srcRect l="5882" t="17647" r="1960" b="15686"/>
          <a:stretch>
            <a:fillRect/>
          </a:stretch>
        </p:blipFill>
        <p:spPr bwMode="auto">
          <a:xfrm>
            <a:off x="1071538" y="4071942"/>
            <a:ext cx="1876312" cy="1357322"/>
          </a:xfrm>
          <a:prstGeom prst="rect">
            <a:avLst/>
          </a:prstGeom>
          <a:noFill/>
        </p:spPr>
      </p:pic>
      <p:sp>
        <p:nvSpPr>
          <p:cNvPr id="6" name="오른쪽 화살표 5"/>
          <p:cNvSpPr/>
          <p:nvPr/>
        </p:nvSpPr>
        <p:spPr>
          <a:xfrm rot="1529327">
            <a:off x="2859325" y="2593344"/>
            <a:ext cx="1857388" cy="42862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 rot="20443729">
            <a:off x="2804745" y="4295002"/>
            <a:ext cx="1857388" cy="42862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원통 7"/>
          <p:cNvSpPr/>
          <p:nvPr/>
        </p:nvSpPr>
        <p:spPr>
          <a:xfrm>
            <a:off x="5143504" y="2000240"/>
            <a:ext cx="2714644" cy="3286148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</a:t>
            </a:r>
          </a:p>
          <a:p>
            <a:pPr algn="ctr"/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(file)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폭발 2 8"/>
          <p:cNvSpPr/>
          <p:nvPr/>
        </p:nvSpPr>
        <p:spPr>
          <a:xfrm>
            <a:off x="4071934" y="2714620"/>
            <a:ext cx="3500462" cy="1928826"/>
          </a:xfrm>
          <a:prstGeom prst="irregularSeal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Collision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날짜 개체 틀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So we use…</a:t>
            </a:r>
            <a:endParaRPr lang="ko-KR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074" t="75052" r="31651" b="3684"/>
          <a:stretch>
            <a:fillRect/>
          </a:stretch>
        </p:blipFill>
        <p:spPr bwMode="auto">
          <a:xfrm>
            <a:off x="357158" y="1428736"/>
            <a:ext cx="82968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내용 개체 틀 2"/>
          <p:cNvSpPr txBox="1">
            <a:spLocks/>
          </p:cNvSpPr>
          <p:nvPr/>
        </p:nvSpPr>
        <p:spPr>
          <a:xfrm>
            <a:off x="428596" y="4143380"/>
            <a:ext cx="8258204" cy="1911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models.py</a:t>
            </a:r>
          </a:p>
        </p:txBody>
      </p:sp>
      <p:cxnSp>
        <p:nvCxnSpPr>
          <p:cNvPr id="7" name="직선 연결선 6"/>
          <p:cNvCxnSpPr/>
          <p:nvPr/>
        </p:nvCxnSpPr>
        <p:spPr>
          <a:xfrm>
            <a:off x="6633885" y="3396343"/>
            <a:ext cx="121444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Django</a:t>
            </a:r>
            <a:r>
              <a:rPr lang="en-US" altLang="ko-KR" dirty="0" smtClean="0"/>
              <a:t> = OODB</a:t>
            </a:r>
            <a:endParaRPr lang="ko-KR" altLang="en-US" dirty="0"/>
          </a:p>
        </p:txBody>
      </p:sp>
      <p:graphicFrame>
        <p:nvGraphicFramePr>
          <p:cNvPr id="4" name="내용 개체 틀 4"/>
          <p:cNvGraphicFramePr>
            <a:graphicFrameLocks/>
          </p:cNvGraphicFramePr>
          <p:nvPr/>
        </p:nvGraphicFramePr>
        <p:xfrm>
          <a:off x="1500166" y="1142984"/>
          <a:ext cx="5929354" cy="307183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876835"/>
                <a:gridCol w="1756846"/>
                <a:gridCol w="1295673"/>
              </a:tblGrid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STUDENT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Age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20080001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20080002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Mike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20080003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20080004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Anna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 dirty="0"/>
                        <a:t>20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1504667" y="2178121"/>
            <a:ext cx="5929354" cy="57150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6786578" y="3143248"/>
            <a:ext cx="1928826" cy="500066"/>
          </a:xfrm>
          <a:prstGeom prst="wedgeRoundRectCallout">
            <a:avLst>
              <a:gd name="adj1" fmla="val -45372"/>
              <a:gd name="adj2" fmla="val -125492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Student</a:t>
            </a:r>
            <a:endParaRPr lang="ko-KR" altLang="en-US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667" t="5883" r="54487" b="81887"/>
          <a:stretch>
            <a:fillRect/>
          </a:stretch>
        </p:blipFill>
        <p:spPr bwMode="auto">
          <a:xfrm>
            <a:off x="1714480" y="4786322"/>
            <a:ext cx="5505043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모서리가 둥근 사각형 설명선 10"/>
          <p:cNvSpPr/>
          <p:nvPr/>
        </p:nvSpPr>
        <p:spPr>
          <a:xfrm>
            <a:off x="2643174" y="2928934"/>
            <a:ext cx="1928826" cy="500066"/>
          </a:xfrm>
          <a:prstGeom prst="wedgeRoundRectCallout">
            <a:avLst>
              <a:gd name="adj1" fmla="val -45372"/>
              <a:gd name="adj2" fmla="val -125492"/>
              <a:gd name="adj3" fmla="val 16667"/>
            </a:avLst>
          </a:prstGeom>
          <a:solidFill>
            <a:srgbClr val="11111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Student.id</a:t>
            </a:r>
            <a:endParaRPr lang="ko-KR" altLang="en-US" sz="2000" dirty="0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7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What`s the difference?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911741"/>
          </a:xfrm>
        </p:spPr>
        <p:txBody>
          <a:bodyPr/>
          <a:lstStyle/>
          <a:p>
            <a:pPr algn="ctr">
              <a:buNone/>
            </a:pPr>
            <a:r>
              <a:rPr lang="en-US" altLang="ko-KR" dirty="0" smtClean="0"/>
              <a:t>Originally…</a:t>
            </a:r>
            <a:endParaRPr lang="ko-KR" altLang="en-US" dirty="0"/>
          </a:p>
        </p:txBody>
      </p:sp>
      <p:graphicFrame>
        <p:nvGraphicFramePr>
          <p:cNvPr id="4" name="내용 개체 틀 4"/>
          <p:cNvGraphicFramePr>
            <a:graphicFrameLocks/>
          </p:cNvGraphicFramePr>
          <p:nvPr/>
        </p:nvGraphicFramePr>
        <p:xfrm>
          <a:off x="1571604" y="1928802"/>
          <a:ext cx="5929354" cy="307183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876835"/>
                <a:gridCol w="1756846"/>
                <a:gridCol w="1295673"/>
              </a:tblGrid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STUDENT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Age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20080001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20080002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Mike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20080003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20080004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Anna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 dirty="0"/>
                        <a:t>20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1581878" y="3949614"/>
            <a:ext cx="5929354" cy="57150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214546" y="5286388"/>
            <a:ext cx="4357718" cy="1357322"/>
          </a:xfrm>
          <a:prstGeom prst="rect">
            <a:avLst/>
          </a:prstGeom>
          <a:solidFill>
            <a:srgbClr val="0A0A0A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 fontScale="92500" lnSpcReduction="10000"/>
          </a:bodyPr>
          <a:lstStyle/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800" dirty="0" smtClean="0">
                <a:solidFill>
                  <a:schemeClr val="bg1"/>
                </a:solidFill>
              </a:rPr>
              <a:t>	SELECT id, name, age</a:t>
            </a:r>
          </a:p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FROM</a:t>
            </a:r>
            <a:r>
              <a:rPr kumimoji="0" lang="en-US" altLang="ko-KR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student</a:t>
            </a:r>
          </a:p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800" baseline="0" dirty="0" smtClean="0">
                <a:solidFill>
                  <a:schemeClr val="bg1"/>
                </a:solidFill>
              </a:rPr>
              <a:t>	WHERE</a:t>
            </a:r>
            <a:r>
              <a:rPr lang="en-US" altLang="ko-KR" sz="2800" dirty="0" smtClean="0">
                <a:solidFill>
                  <a:schemeClr val="bg1"/>
                </a:solidFill>
              </a:rPr>
              <a:t> id=20080003</a:t>
            </a:r>
            <a:endParaRPr kumimoji="0" lang="en-US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8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What`s the difference?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911741"/>
          </a:xfrm>
        </p:spPr>
        <p:txBody>
          <a:bodyPr/>
          <a:lstStyle/>
          <a:p>
            <a:pPr algn="ctr">
              <a:buNone/>
            </a:pPr>
            <a:r>
              <a:rPr lang="en-US" altLang="ko-KR" dirty="0" smtClean="0"/>
              <a:t>In </a:t>
            </a:r>
            <a:r>
              <a:rPr lang="en-US" altLang="ko-KR" dirty="0" err="1" smtClean="0"/>
              <a:t>Django</a:t>
            </a:r>
            <a:r>
              <a:rPr lang="en-US" altLang="ko-KR" dirty="0" smtClean="0"/>
              <a:t>…</a:t>
            </a:r>
            <a:endParaRPr lang="ko-KR" altLang="en-US" dirty="0"/>
          </a:p>
        </p:txBody>
      </p:sp>
      <p:graphicFrame>
        <p:nvGraphicFramePr>
          <p:cNvPr id="4" name="내용 개체 틀 4"/>
          <p:cNvGraphicFramePr>
            <a:graphicFrameLocks/>
          </p:cNvGraphicFramePr>
          <p:nvPr/>
        </p:nvGraphicFramePr>
        <p:xfrm>
          <a:off x="1571604" y="1928804"/>
          <a:ext cx="5929354" cy="307183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876835"/>
                <a:gridCol w="1756846"/>
                <a:gridCol w="1295673"/>
              </a:tblGrid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STUDENT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Age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20080001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20080002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Mike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20080003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Jane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19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/>
                        <a:t>20080004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/>
                        <a:t>Anna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u="none" strike="noStrike" dirty="0"/>
                        <a:t>20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smtClean="0"/>
              <a:t>2009-07-22</a:t>
            </a:r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D70-5996-420B-BC01-FB7240BB4B19}" type="slidenum">
              <a:rPr lang="ko-KR" altLang="en-US" smtClean="0"/>
              <a:pPr/>
              <a:t>9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SPARCS</a:t>
            </a:r>
            <a:endParaRPr lang="ko-KR" altLang="en-US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1285852" y="5143512"/>
            <a:ext cx="6500858" cy="1714488"/>
          </a:xfrm>
          <a:prstGeom prst="rect">
            <a:avLst/>
          </a:prstGeom>
          <a:solidFill>
            <a:srgbClr val="0A0A0A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/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from model import student</a:t>
            </a:r>
          </a:p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ko-KR" sz="2800" dirty="0" smtClean="0">
                <a:solidFill>
                  <a:schemeClr val="bg1"/>
                </a:solidFill>
              </a:rPr>
              <a:t>	res = </a:t>
            </a:r>
            <a:r>
              <a:rPr lang="en-US" altLang="ko-KR" sz="2800" dirty="0" err="1" smtClean="0">
                <a:solidFill>
                  <a:schemeClr val="bg1"/>
                </a:solidFill>
              </a:rPr>
              <a:t>student.get</a:t>
            </a:r>
            <a:r>
              <a:rPr lang="en-US" altLang="ko-KR" sz="2800" dirty="0" smtClean="0">
                <a:solidFill>
                  <a:schemeClr val="bg1"/>
                </a:solidFill>
              </a:rPr>
              <a:t>(id=“20080003”)</a:t>
            </a:r>
          </a:p>
          <a:p>
            <a:pPr marL="342900" marR="0" lvl="0" indent="-34290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print res.name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581878" y="3949614"/>
            <a:ext cx="5929354" cy="57150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Words>342</Words>
  <Application>Microsoft Office PowerPoint</Application>
  <PresentationFormat>화면 슬라이드 쇼(4:3)</PresentationFormat>
  <Paragraphs>213</Paragraphs>
  <Slides>19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Introduction to Django #3</vt:lpstr>
      <vt:lpstr>You know Database</vt:lpstr>
      <vt:lpstr>Relational DB Format</vt:lpstr>
      <vt:lpstr>You already have it!</vt:lpstr>
      <vt:lpstr>What if?</vt:lpstr>
      <vt:lpstr>So we use…</vt:lpstr>
      <vt:lpstr>Django = OODB</vt:lpstr>
      <vt:lpstr>What`s the difference?</vt:lpstr>
      <vt:lpstr>What`s the difference?</vt:lpstr>
      <vt:lpstr>Difference!</vt:lpstr>
      <vt:lpstr>Creating Table</vt:lpstr>
      <vt:lpstr>Creating Table – Field Types</vt:lpstr>
      <vt:lpstr>Notify Django about Table</vt:lpstr>
      <vt:lpstr>Adding Data</vt:lpstr>
      <vt:lpstr>Retrieving data</vt:lpstr>
      <vt:lpstr>Modifying data</vt:lpstr>
      <vt:lpstr>Deleting data</vt:lpstr>
      <vt:lpstr>Summary</vt:lpstr>
      <vt:lpstr>Practice</vt:lpstr>
    </vt:vector>
  </TitlesOfParts>
  <Company>KAIST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Networking</dc:title>
  <dc:creator>Woosuk Suh</dc:creator>
  <cp:lastModifiedBy>SPARCS</cp:lastModifiedBy>
  <cp:revision>229</cp:revision>
  <dcterms:created xsi:type="dcterms:W3CDTF">2009-03-03T18:40:55Z</dcterms:created>
  <dcterms:modified xsi:type="dcterms:W3CDTF">2009-07-22T13:52:55Z</dcterms:modified>
</cp:coreProperties>
</file>